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handoutMasterIdLst>
    <p:handoutMasterId r:id="rId136"/>
  </p:handoutMasterIdLst>
  <p:sldIdLst>
    <p:sldId id="257" r:id="rId2"/>
    <p:sldId id="284" r:id="rId3"/>
    <p:sldId id="258" r:id="rId4"/>
    <p:sldId id="285" r:id="rId5"/>
    <p:sldId id="259" r:id="rId6"/>
    <p:sldId id="393" r:id="rId7"/>
    <p:sldId id="385" r:id="rId8"/>
    <p:sldId id="386" r:id="rId9"/>
    <p:sldId id="260" r:id="rId10"/>
    <p:sldId id="287" r:id="rId11"/>
    <p:sldId id="261" r:id="rId12"/>
    <p:sldId id="288" r:id="rId13"/>
    <p:sldId id="262" r:id="rId14"/>
    <p:sldId id="289" r:id="rId15"/>
    <p:sldId id="387" r:id="rId16"/>
    <p:sldId id="388" r:id="rId17"/>
    <p:sldId id="263" r:id="rId18"/>
    <p:sldId id="290" r:id="rId19"/>
    <p:sldId id="397" r:id="rId20"/>
    <p:sldId id="398" r:id="rId21"/>
    <p:sldId id="264" r:id="rId22"/>
    <p:sldId id="291" r:id="rId23"/>
    <p:sldId id="375" r:id="rId24"/>
    <p:sldId id="376" r:id="rId25"/>
    <p:sldId id="265" r:id="rId26"/>
    <p:sldId id="292" r:id="rId27"/>
    <p:sldId id="389" r:id="rId28"/>
    <p:sldId id="390" r:id="rId29"/>
    <p:sldId id="377" r:id="rId30"/>
    <p:sldId id="378" r:id="rId31"/>
    <p:sldId id="343" r:id="rId32"/>
    <p:sldId id="396" r:id="rId33"/>
    <p:sldId id="266" r:id="rId34"/>
    <p:sldId id="293" r:id="rId35"/>
    <p:sldId id="391" r:id="rId36"/>
    <p:sldId id="392" r:id="rId37"/>
    <p:sldId id="383" r:id="rId38"/>
    <p:sldId id="384" r:id="rId39"/>
    <p:sldId id="268" r:id="rId40"/>
    <p:sldId id="296" r:id="rId41"/>
    <p:sldId id="379" r:id="rId42"/>
    <p:sldId id="380" r:id="rId43"/>
    <p:sldId id="269" r:id="rId44"/>
    <p:sldId id="297" r:id="rId45"/>
    <p:sldId id="399" r:id="rId46"/>
    <p:sldId id="400" r:id="rId47"/>
    <p:sldId id="270" r:id="rId48"/>
    <p:sldId id="298" r:id="rId49"/>
    <p:sldId id="271" r:id="rId50"/>
    <p:sldId id="299" r:id="rId51"/>
    <p:sldId id="272" r:id="rId52"/>
    <p:sldId id="300" r:id="rId53"/>
    <p:sldId id="273" r:id="rId54"/>
    <p:sldId id="301" r:id="rId55"/>
    <p:sldId id="274" r:id="rId56"/>
    <p:sldId id="302" r:id="rId57"/>
    <p:sldId id="275" r:id="rId58"/>
    <p:sldId id="303" r:id="rId59"/>
    <p:sldId id="381" r:id="rId60"/>
    <p:sldId id="382" r:id="rId61"/>
    <p:sldId id="276" r:id="rId62"/>
    <p:sldId id="304" r:id="rId63"/>
    <p:sldId id="277" r:id="rId64"/>
    <p:sldId id="305" r:id="rId65"/>
    <p:sldId id="278" r:id="rId66"/>
    <p:sldId id="306" r:id="rId67"/>
    <p:sldId id="279" r:id="rId68"/>
    <p:sldId id="307" r:id="rId69"/>
    <p:sldId id="280" r:id="rId70"/>
    <p:sldId id="308" r:id="rId71"/>
    <p:sldId id="281" r:id="rId72"/>
    <p:sldId id="309" r:id="rId73"/>
    <p:sldId id="366" r:id="rId74"/>
    <p:sldId id="367" r:id="rId75"/>
    <p:sldId id="283" r:id="rId76"/>
    <p:sldId id="310" r:id="rId77"/>
    <p:sldId id="282" r:id="rId78"/>
    <p:sldId id="311" r:id="rId79"/>
    <p:sldId id="312" r:id="rId80"/>
    <p:sldId id="319" r:id="rId81"/>
    <p:sldId id="368" r:id="rId82"/>
    <p:sldId id="369" r:id="rId83"/>
    <p:sldId id="313" r:id="rId84"/>
    <p:sldId id="320" r:id="rId85"/>
    <p:sldId id="314" r:id="rId86"/>
    <p:sldId id="321" r:id="rId87"/>
    <p:sldId id="371" r:id="rId88"/>
    <p:sldId id="394" r:id="rId89"/>
    <p:sldId id="315" r:id="rId90"/>
    <p:sldId id="322" r:id="rId91"/>
    <p:sldId id="316" r:id="rId92"/>
    <p:sldId id="323" r:id="rId93"/>
    <p:sldId id="317" r:id="rId94"/>
    <p:sldId id="324" r:id="rId95"/>
    <p:sldId id="318" r:id="rId96"/>
    <p:sldId id="332" r:id="rId97"/>
    <p:sldId id="325" r:id="rId98"/>
    <p:sldId id="333" r:id="rId99"/>
    <p:sldId id="373" r:id="rId100"/>
    <p:sldId id="395" r:id="rId101"/>
    <p:sldId id="326" r:id="rId102"/>
    <p:sldId id="334" r:id="rId103"/>
    <p:sldId id="327" r:id="rId104"/>
    <p:sldId id="335" r:id="rId105"/>
    <p:sldId id="328" r:id="rId106"/>
    <p:sldId id="336" r:id="rId107"/>
    <p:sldId id="329" r:id="rId108"/>
    <p:sldId id="337" r:id="rId109"/>
    <p:sldId id="330" r:id="rId110"/>
    <p:sldId id="338" r:id="rId111"/>
    <p:sldId id="331" r:id="rId112"/>
    <p:sldId id="339" r:id="rId113"/>
    <p:sldId id="340" r:id="rId114"/>
    <p:sldId id="351" r:id="rId115"/>
    <p:sldId id="341" r:id="rId116"/>
    <p:sldId id="352" r:id="rId117"/>
    <p:sldId id="342" r:id="rId118"/>
    <p:sldId id="353" r:id="rId119"/>
    <p:sldId id="344" r:id="rId120"/>
    <p:sldId id="355" r:id="rId121"/>
    <p:sldId id="345" r:id="rId122"/>
    <p:sldId id="356" r:id="rId123"/>
    <p:sldId id="346" r:id="rId124"/>
    <p:sldId id="357" r:id="rId125"/>
    <p:sldId id="347" r:id="rId126"/>
    <p:sldId id="358" r:id="rId127"/>
    <p:sldId id="348" r:id="rId128"/>
    <p:sldId id="359" r:id="rId129"/>
    <p:sldId id="349" r:id="rId130"/>
    <p:sldId id="360" r:id="rId131"/>
    <p:sldId id="350" r:id="rId132"/>
    <p:sldId id="361" r:id="rId133"/>
    <p:sldId id="362" r:id="rId134"/>
    <p:sldId id="363" r:id="rId1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handoutMaster" Target="handoutMasters/handoutMaster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75EE4-BC58-4979-8DA8-48B7683EC80B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0099C-E21F-4181-828A-BEC68851B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43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56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1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3935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55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0432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46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73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3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96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6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0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8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5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EF64-1CA0-44C3-823A-EC9FA74ED388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A9A4CE-EDC1-4B37-BED3-2E1529768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74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tried to get out of fighting in the war by acting crazy?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Alcinous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Polyphemus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Odysseus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Paris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7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C. Helios</a:t>
            </a:r>
          </a:p>
          <a:p>
            <a:pPr marL="0" indent="0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7336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spcBef>
                <a:spcPts val="1200"/>
              </a:spcBef>
              <a:spcAft>
                <a:spcPts val="800"/>
              </a:spcAft>
            </a:pPr>
            <a:r>
              <a:rPr lang="en-US" dirty="0"/>
              <a:t>Odysseus executes the maids because </a:t>
            </a:r>
            <a:r>
              <a:rPr lang="en-US" dirty="0" smtClean="0"/>
              <a:t>they…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marR="0" lvl="1" indent="-28575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4400" dirty="0"/>
              <a:t>associated with the </a:t>
            </a:r>
            <a:r>
              <a:rPr lang="en-US" sz="4400" dirty="0" smtClean="0"/>
              <a:t>suitors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0549891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name does Odysseus first give to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Polyphemus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Nohbdy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Son of Laertes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one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28303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name does Odysseus first give to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Polyphemus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Nohbdy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2891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Penelope trick the suitors with the weaving of the shroud?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pretended to weave the shroud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worked very slowly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said it was for her father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She unwound the shroud each night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633192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Penelope trick the suitors with the weaving of the shroud?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She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unwound the shroud each night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737348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suitor dies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Antinous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Eupheithes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Amphinomous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442692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suitor dies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Antinous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05303996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suitor rallies the rest to fight against Odysseus?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Antinous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Amphinomous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Eupheithes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0186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suitor rallies the rest to fight against Odysseus?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8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9475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does Odysseus disguise himself as when he returns home?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king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swineherd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young man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beggar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94447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whirlpool monster on the strait of Messina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Charybdis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Cicones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Athena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Penelope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980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does Odysseus disguise himself as when he returns home?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A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beggar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723654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Who is Odysseus’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Laertes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Telemachus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Tiresias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4195849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Who is Odysseus’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Laertes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7999059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Why does Telemachus think that Odysseus is a god after they first reunite?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appears to him as a beggar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Odysseus’ appearance changes 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is disguised as a god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appears as a stranger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62328857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Why does Telemachus think that Odysseus is a god after they first reunite?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Odysseus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appearance changes 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064878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Telemachus feel when first reunited with his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Confused and skeptical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Overjoyed and relieved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Angry and resentful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had no feelings because he did not recognize him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3391142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Telemachus feel when first reunited with his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Confused and skeptical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96604353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425" y="29391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Antinous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treat the beggar who was really Odysseus in disguise?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2209800"/>
            <a:ext cx="10666412" cy="4006222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welcomed him and offered him food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told him that he was not welcomed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insulted him and threw a stool at him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told him he could stay but Penelope was off limits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70865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did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Antinous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treat the beggar who was really Odysseus in disguise?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He 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insulted him and threw a stool at him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3618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117475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character traits does Penelope reveal in Part 2 of the Odyssey?</a:t>
            </a:r>
            <a:endParaRPr lang="en-US" sz="4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stubbornness </a:t>
            </a:r>
            <a:r>
              <a:rPr lang="en-US" sz="4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fear</a:t>
            </a:r>
            <a:endParaRPr lang="en-US" sz="4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1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weakness </a:t>
            </a:r>
            <a:r>
              <a:rPr lang="en-US" sz="4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longing</a:t>
            </a:r>
            <a:endParaRPr lang="en-US" sz="4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Wisdom and </a:t>
            </a:r>
            <a:r>
              <a:rPr lang="en-US" sz="4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loyalty</a:t>
            </a:r>
            <a:endParaRPr lang="en-US" sz="4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indecision </a:t>
            </a:r>
            <a:r>
              <a:rPr lang="en-US" sz="4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panic</a:t>
            </a:r>
            <a:endParaRPr lang="en-US" sz="4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33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sz="7200" dirty="0" smtClean="0"/>
              <a:t>Charybdis</a:t>
            </a:r>
            <a:endParaRPr lang="en-US" sz="7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95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117475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of the following character traits does Penelope reveal in Part 2 of the Odyssey?</a:t>
            </a:r>
            <a:endParaRPr lang="en-US" sz="4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Wisdom and </a:t>
            </a:r>
            <a:r>
              <a:rPr lang="en-US" sz="4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loyalty</a:t>
            </a:r>
            <a:endParaRPr lang="en-US" sz="4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8119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355"/>
            <a:ext cx="10515600" cy="1409334"/>
          </a:xfrm>
        </p:spPr>
        <p:txBody>
          <a:bodyPr>
            <a:noAutofit/>
          </a:bodyPr>
          <a:lstStyle/>
          <a:p>
            <a:pPr marL="342900" marR="117475" lvl="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329565" algn="l"/>
              </a:tabLs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Odysseus’ slaughter of the suitors shows that ancient Greece held which of the following cultural values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Autofit/>
          </a:bodyPr>
          <a:lstStyle/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4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Violence </a:t>
            </a:r>
            <a:r>
              <a:rPr lang="en-US" sz="44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never justified.</a:t>
            </a:r>
            <a:endParaRPr lang="en-US" sz="4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4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Even </a:t>
            </a:r>
            <a:r>
              <a:rPr lang="en-US" sz="44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heroes sometimes allow their emotions to get the better of them.</a:t>
            </a:r>
            <a:endParaRPr lang="en-US" sz="4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4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Intelligence </a:t>
            </a:r>
            <a:r>
              <a:rPr lang="en-US" sz="44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more highly prized than physical strength.</a:t>
            </a:r>
            <a:endParaRPr lang="en-US" sz="4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4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Revenge </a:t>
            </a:r>
            <a:r>
              <a:rPr lang="en-US" sz="44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sometimes justified, even if it involves killing.</a:t>
            </a:r>
            <a:endParaRPr lang="en-US" sz="4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8429451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355"/>
            <a:ext cx="10515600" cy="1409334"/>
          </a:xfrm>
        </p:spPr>
        <p:txBody>
          <a:bodyPr>
            <a:noAutofit/>
          </a:bodyPr>
          <a:lstStyle/>
          <a:p>
            <a:pPr marL="342900" marR="117475" lvl="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tabLst>
                <a:tab pos="329565" algn="l"/>
              </a:tabLst>
            </a:pP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Odysseus’ slaughter of the suitors shows that ancient Greece held which of the following cultural values</a:t>
            </a:r>
            <a:r>
              <a:rPr lang="en-US" sz="32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Autofit/>
          </a:bodyPr>
          <a:lstStyle/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4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Revenge </a:t>
            </a:r>
            <a:r>
              <a:rPr lang="en-US" sz="44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sometimes justified, even if it involves killing.</a:t>
            </a:r>
            <a:endParaRPr lang="en-US" sz="44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56813277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1354"/>
            <a:ext cx="10814537" cy="1815734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sz="33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does Odysseus respond when </a:t>
            </a:r>
            <a:r>
              <a:rPr lang="en-US" sz="33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r>
              <a:rPr lang="en-US" sz="33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offers to repay Odysseus for what the suitors have taken from his house</a:t>
            </a:r>
            <a:r>
              <a:rPr lang="en-US" sz="33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7668" y="2097088"/>
            <a:ext cx="10515600" cy="4351338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3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He 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agrees to accept their payment then kills them</a:t>
            </a:r>
            <a:endParaRPr lang="en-US" sz="3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3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He 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says that they must fight their way out</a:t>
            </a:r>
            <a:endParaRPr lang="en-US" sz="3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3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He 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says that sense </a:t>
            </a:r>
            <a:r>
              <a:rPr lang="en-US" sz="3800" spc="5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Antinous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dead he will accept their payment</a:t>
            </a:r>
            <a:endParaRPr lang="en-US" sz="3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3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He 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calls </a:t>
            </a:r>
            <a:r>
              <a:rPr lang="en-US" sz="3800" spc="5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coward and shoots him with an arrow</a:t>
            </a:r>
            <a:endParaRPr lang="en-US" sz="3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3047685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701" y="624110"/>
            <a:ext cx="10272712" cy="201749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does Odysseus respond when </a:t>
            </a:r>
            <a:r>
              <a:rPr lang="en-US" sz="36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offers to repay Odysseus for what the suitors have taken from his house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76599"/>
            <a:ext cx="10515600" cy="3181717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38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He 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calls </a:t>
            </a:r>
            <a:r>
              <a:rPr lang="en-US" sz="3800" spc="5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Eurymachus</a:t>
            </a:r>
            <a:r>
              <a:rPr lang="en-US" sz="38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coward and shoots him with an arrow</a:t>
            </a:r>
            <a:endParaRPr lang="en-US" sz="38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412280078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did the suitors plot to do that made Odysseus believe his revenge was justified?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637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plotted to murder his son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tried to marry his wife while he was still alive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tried to steal his kingdom from him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1161742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did the suitors plot to do that made Odysseus believe his revenge was justified?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9637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89000" algn="l"/>
              </a:tabLst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All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the above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8315574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does the fight between Odysseus and the suitors turn out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690688"/>
            <a:ext cx="11002108" cy="516731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suitors are taken by surprise and killed by Odysseus, his son and his servants.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 of the suitors fight their way out and survive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US" sz="44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Antinous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his father are killed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fight to a draw and part ways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2455653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does the fight between Odysseus and the suitors turn out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690688"/>
            <a:ext cx="11002108" cy="516731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suitors are taken by surprise and killed by Odysseus, his son and his servants.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5966988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did Odysseus take equal revenge on all of the suitors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1690688"/>
            <a:ext cx="10955215" cy="448627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considered them all equally guilty of invading his home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was not sure who committed which offense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Greek customs demand that they all be killed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took the same revenge on them to please Athena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12443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Prince of Troy, starts the war over a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Paris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Eumaeus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Helios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Telemachus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772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did Odysseus take equal revenge on all of the suitors</a:t>
            </a:r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8585" y="1690688"/>
            <a:ext cx="10955215" cy="4486275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considered them all equally guilty of invading his home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684450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Odysseus know about his and Penelope’s bed that allowed him to pass her test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640"/>
            <a:ext cx="105156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knows that they do not have a bed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knows that the bed is still in their bedroom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knows that the gods gave them the bed as a wedding gift, so it cannot be moved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knows that the bedposts are two living olive trees, so the bed cannot be moved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8191995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101" y="254000"/>
            <a:ext cx="9815512" cy="165100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did Odysseus know about his and Penelope’s bed that allowed him to pass her test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6640"/>
            <a:ext cx="10515600" cy="4351338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89000" algn="l"/>
              </a:tabLst>
            </a:pP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He knows that the bedposts are two living olive trees, so the bed cannot be moved</a:t>
            </a:r>
            <a:endParaRPr lang="en-US" sz="4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6855073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901" y="165100"/>
            <a:ext cx="10145712" cy="173990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is Odysseus’ actions in planning revenge on the suitors consistent with his action in earlier episodes of the epic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6979"/>
            <a:ext cx="10515600" cy="435133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consistent with his bravery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consistent with his ability to disguise himself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consistent with his cleverness and trickery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tabLst>
                <a:tab pos="889000" algn="l"/>
              </a:tabLst>
            </a:pP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are consistent with his heroism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6630948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301" y="368300"/>
            <a:ext cx="9993312" cy="153670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889000" algn="l"/>
              </a:tabLst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is Odysseus’ actions in planning revenge on the suitors consistent with his action in earlier episodes of the epic</a:t>
            </a:r>
            <a:r>
              <a:rPr lang="en-US" sz="36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17799"/>
            <a:ext cx="10515600" cy="3740517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889000" algn="l"/>
              </a:tabLst>
            </a:pPr>
            <a:r>
              <a:rPr lang="en-US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They </a:t>
            </a:r>
            <a:r>
              <a:rPr lang="en-US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consistent with his cleverness and trickery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22478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A. Paris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535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suitors must Odysseus battle when he returns to </a:t>
            </a:r>
            <a:r>
              <a:rPr lang="en-US" dirty="0" err="1"/>
              <a:t>Ithica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</a:t>
            </a:r>
            <a:r>
              <a:rPr lang="en-US" sz="4400" dirty="0"/>
              <a:t>. </a:t>
            </a:r>
            <a:r>
              <a:rPr lang="en-US" sz="4400" dirty="0" smtClean="0"/>
              <a:t>Only </a:t>
            </a:r>
            <a:r>
              <a:rPr lang="en-US" sz="4400" dirty="0"/>
              <a:t>50</a:t>
            </a:r>
          </a:p>
          <a:p>
            <a:r>
              <a:rPr lang="en-US" sz="4400" dirty="0"/>
              <a:t>B. 75</a:t>
            </a:r>
          </a:p>
          <a:p>
            <a:r>
              <a:rPr lang="en-US" sz="4400" dirty="0"/>
              <a:t>C. more than 100</a:t>
            </a:r>
          </a:p>
          <a:p>
            <a:r>
              <a:rPr lang="en-US" sz="4400" dirty="0"/>
              <a:t>D. exactly 100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605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many suitors must Odysseus battle when he returns to </a:t>
            </a:r>
            <a:r>
              <a:rPr lang="en-US" dirty="0" err="1"/>
              <a:t>Ithica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</a:t>
            </a:r>
            <a:r>
              <a:rPr lang="en-US" sz="4400" dirty="0"/>
              <a:t>. more than 100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62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God of the Sea; refuses to allow Odysseus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Zeus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Poseidon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Athena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Hera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5277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B. Poseidon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0831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Who does Zeus send to rescue Odysseus from Circe?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err="1"/>
              <a:t>Nausicaa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Athena</a:t>
            </a:r>
            <a:endParaRPr lang="en-US" sz="4800" dirty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Poseidon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Hermes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03999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C. Odysseus</a:t>
            </a: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094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Who does Zeus send to rescue Odysseus from Circe?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Hermes</a:t>
            </a:r>
            <a:endParaRPr lang="en-US" sz="4800" dirty="0"/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897210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Odysseus’ old faithful friend; a swineherd in Ithaca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Teiresias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Cicones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Homer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Eumaeus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682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D. </a:t>
            </a:r>
            <a:r>
              <a:rPr lang="en-US" sz="7200" dirty="0" err="1" smtClean="0"/>
              <a:t>Eumaeus</a:t>
            </a:r>
            <a:endParaRPr lang="en-US" sz="7200" dirty="0" smtClean="0"/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1489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Who is the god of earthquakes?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354" y="1905000"/>
            <a:ext cx="9699258" cy="4006222"/>
          </a:xfrm>
        </p:spPr>
        <p:txBody>
          <a:bodyPr/>
          <a:lstStyle/>
          <a:p>
            <a:pPr marL="0" lvl="0" indent="0">
              <a:spcBef>
                <a:spcPts val="80"/>
              </a:spcBef>
              <a:buSzPts val="1100"/>
              <a:buNone/>
            </a:pPr>
            <a:r>
              <a:rPr lang="en-US" sz="4800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A. Aeolus</a:t>
            </a:r>
          </a:p>
          <a:p>
            <a:pPr marL="0" lvl="0" indent="0">
              <a:spcBef>
                <a:spcPts val="80"/>
              </a:spcBef>
              <a:buSzPts val="1100"/>
              <a:buNone/>
            </a:pPr>
            <a:r>
              <a:rPr lang="en-US" sz="4800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B. Hades</a:t>
            </a:r>
            <a:endParaRPr lang="en-US" sz="4800" spc="-5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80"/>
              </a:spcBef>
              <a:buSzPts val="1100"/>
              <a:buNone/>
            </a:pPr>
            <a:r>
              <a:rPr lang="en-US" sz="4800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C. Athena</a:t>
            </a:r>
            <a:endParaRPr lang="en-US" sz="4800" spc="-5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spcBef>
                <a:spcPts val="80"/>
              </a:spcBef>
              <a:buSzPts val="1100"/>
              <a:buNone/>
            </a:pPr>
            <a:r>
              <a:rPr lang="en-US" sz="4800" spc="-5" dirty="0" smtClean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D. Poseidon</a:t>
            </a:r>
            <a:endParaRPr lang="en-US" sz="4800" spc="-5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Who is the god of earthquakes?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5354" y="1905000"/>
            <a:ext cx="9699258" cy="4006222"/>
          </a:xfrm>
        </p:spPr>
        <p:txBody>
          <a:bodyPr/>
          <a:lstStyle/>
          <a:p>
            <a:pPr marL="0" lvl="0" indent="0">
              <a:spcBef>
                <a:spcPts val="80"/>
              </a:spcBef>
              <a:buSzPts val="1100"/>
              <a:buNone/>
            </a:pPr>
            <a:r>
              <a:rPr lang="en-US" sz="4800" spc="-5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D. Poseidon</a:t>
            </a:r>
            <a:endParaRPr lang="en-US" sz="4800" spc="-5" dirty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1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of </a:t>
            </a:r>
            <a:r>
              <a:rPr lang="en-US" dirty="0" err="1"/>
              <a:t>Phaeacia</a:t>
            </a:r>
            <a:r>
              <a:rPr lang="en-US" dirty="0"/>
              <a:t>; sends Odysseus home in one of his own 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Argos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Polyphemus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Alcinous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Telemachus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066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C. </a:t>
            </a:r>
            <a:r>
              <a:rPr lang="en-US" sz="7200" dirty="0" err="1" smtClean="0"/>
              <a:t>Alcinous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8714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Odysseus kill </a:t>
            </a:r>
            <a:r>
              <a:rPr lang="en-US" dirty="0" err="1"/>
              <a:t>Antinuous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232" y="1559442"/>
            <a:ext cx="10441172" cy="4724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</a:t>
            </a:r>
            <a:r>
              <a:rPr lang="en-US" sz="4400" dirty="0"/>
              <a:t>. spears him to the wall</a:t>
            </a:r>
          </a:p>
          <a:p>
            <a:r>
              <a:rPr lang="en-US" sz="4400" dirty="0"/>
              <a:t>B. pours poison in his ear as he sleeps</a:t>
            </a:r>
          </a:p>
          <a:p>
            <a:r>
              <a:rPr lang="en-US" sz="4400" dirty="0"/>
              <a:t>C. stabs him while he sleeps</a:t>
            </a:r>
          </a:p>
          <a:p>
            <a:r>
              <a:rPr lang="en-US" sz="4400" dirty="0"/>
              <a:t>D. shoots him with an arrow in the throat</a:t>
            </a:r>
          </a:p>
        </p:txBody>
      </p:sp>
    </p:spTree>
    <p:extLst>
      <p:ext uri="{BB962C8B-B14F-4D97-AF65-F5344CB8AC3E}">
        <p14:creationId xmlns:p14="http://schemas.microsoft.com/office/powerpoint/2010/main" val="38956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Odysseus kill </a:t>
            </a:r>
            <a:r>
              <a:rPr lang="en-US" dirty="0" err="1"/>
              <a:t>Antinuous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232" y="1559442"/>
            <a:ext cx="10441172" cy="4724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D</a:t>
            </a:r>
            <a:r>
              <a:rPr lang="en-US" sz="4400" dirty="0"/>
              <a:t>. shoots him with an arrow in the throat</a:t>
            </a:r>
          </a:p>
        </p:txBody>
      </p:sp>
    </p:spTree>
    <p:extLst>
      <p:ext uri="{BB962C8B-B14F-4D97-AF65-F5344CB8AC3E}">
        <p14:creationId xmlns:p14="http://schemas.microsoft.com/office/powerpoint/2010/main" val="371252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 does Circe send Odysseus, first?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lphaUcPeriod"/>
            </a:pPr>
            <a:r>
              <a:rPr lang="en-US" sz="4800" dirty="0"/>
              <a:t>to the straits of Scylla and Charybdis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to </a:t>
            </a:r>
            <a:r>
              <a:rPr lang="en-US" sz="4800" dirty="0"/>
              <a:t>the Lotus Eaters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to </a:t>
            </a:r>
            <a:r>
              <a:rPr lang="en-US" sz="4800" dirty="0"/>
              <a:t>Calypso’s island</a:t>
            </a:r>
          </a:p>
          <a:p>
            <a:pPr>
              <a:buFont typeface="+mj-lt"/>
              <a:buAutoNum type="alphaUcPeriod"/>
            </a:pPr>
            <a:r>
              <a:rPr lang="en-US" sz="4800" dirty="0" smtClean="0"/>
              <a:t>to </a:t>
            </a:r>
            <a:r>
              <a:rPr lang="en-US" sz="4800" dirty="0"/>
              <a:t>the Land of the Dead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0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Cyclops whom Odysseus blinds.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Polyphemus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Helios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Charybds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Eumaeus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335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Where does Circe send Odysseus, first?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D. to </a:t>
            </a:r>
            <a:r>
              <a:rPr lang="en-US" sz="4800" dirty="0">
                <a:solidFill>
                  <a:srgbClr val="FF0000"/>
                </a:solidFill>
              </a:rPr>
              <a:t>the Land of the Dead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42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601" y="381000"/>
            <a:ext cx="10006012" cy="1524000"/>
          </a:xfrm>
        </p:spPr>
        <p:txBody>
          <a:bodyPr>
            <a:normAutofit/>
          </a:bodyPr>
          <a:lstStyle/>
          <a:p>
            <a:pPr marL="342900" marR="117475" lvl="0" indent="-342900">
              <a:spcBef>
                <a:spcPts val="600"/>
              </a:spcBef>
              <a:spcAft>
                <a:spcPts val="0"/>
              </a:spcAft>
              <a:tabLst>
                <a:tab pos="329565" algn="l"/>
                <a:tab pos="460375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pc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epic</a:t>
            </a:r>
            <a:r>
              <a:rPr lang="en-US" i="1" spc="55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simile</a:t>
            </a:r>
            <a:r>
              <a:rPr lang="en-US" i="1" spc="90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different from a normal simile in that an </a:t>
            </a:r>
            <a:r>
              <a:rPr lang="en-US" i="1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epic </a:t>
            </a:r>
            <a:r>
              <a:rPr lang="en-US" i="1" dirty="0" smtClean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simile</a:t>
            </a:r>
            <a:r>
              <a:rPr lang="en-US" sz="4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pPr marL="0" marR="117475" lvl="0" indent="0">
              <a:lnSpc>
                <a:spcPct val="107000"/>
              </a:lnSpc>
              <a:spcBef>
                <a:spcPts val="11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0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is </a:t>
            </a:r>
            <a:r>
              <a:rPr lang="en-US" sz="40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limited to a single, distinct image, but is more complex.</a:t>
            </a:r>
            <a:endParaRPr lang="en-US" sz="40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0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is </a:t>
            </a:r>
            <a:r>
              <a:rPr lang="en-US" sz="40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used only in connection with the epic hero.</a:t>
            </a:r>
            <a:endParaRPr lang="en-US" sz="40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0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begins </a:t>
            </a:r>
            <a:r>
              <a:rPr lang="en-US" sz="40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the words like, as, just as, or so.</a:t>
            </a:r>
            <a:endParaRPr lang="en-US" sz="40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1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0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contains </a:t>
            </a:r>
            <a:r>
              <a:rPr lang="en-US" sz="40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personification.</a:t>
            </a:r>
            <a:endParaRPr lang="en-US" sz="4000" spc="5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825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marR="117475" lvl="0" indent="-342900">
              <a:spcBef>
                <a:spcPts val="600"/>
              </a:spcBef>
              <a:spcAft>
                <a:spcPts val="0"/>
              </a:spcAft>
              <a:tabLst>
                <a:tab pos="329565" algn="l"/>
                <a:tab pos="460375" algn="l"/>
              </a:tabLs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spc="1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epic</a:t>
            </a:r>
            <a:r>
              <a:rPr lang="en-US" i="1" spc="55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simile</a:t>
            </a:r>
            <a:r>
              <a:rPr lang="en-US" i="1" spc="90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 different from a normal simile in that an </a:t>
            </a:r>
            <a:r>
              <a:rPr lang="en-US" i="1" dirty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epic </a:t>
            </a:r>
            <a:r>
              <a:rPr lang="en-US" i="1" dirty="0" smtClean="0">
                <a:latin typeface="Georgia" panose="02040502050405020303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simile</a:t>
            </a:r>
            <a:r>
              <a:rPr lang="en-US" sz="4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pPr marL="0" marR="117475" lvl="0" indent="0">
              <a:lnSpc>
                <a:spcPct val="107000"/>
              </a:lnSpc>
              <a:spcBef>
                <a:spcPts val="11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r>
              <a:rPr lang="en-US" sz="4000" spc="5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is </a:t>
            </a:r>
            <a:r>
              <a:rPr lang="en-US" sz="4000" spc="5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limited to a single, distinct image, but is more complex.</a:t>
            </a:r>
            <a:endParaRPr lang="en-US" sz="4000" spc="5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17475" lvl="0" indent="0">
              <a:lnSpc>
                <a:spcPct val="107000"/>
              </a:lnSpc>
              <a:spcBef>
                <a:spcPts val="105"/>
              </a:spcBef>
              <a:spcAft>
                <a:spcPts val="0"/>
              </a:spcAft>
              <a:buSzPts val="1100"/>
              <a:buNone/>
              <a:tabLst>
                <a:tab pos="889000" algn="l"/>
              </a:tabLst>
            </a:pPr>
            <a:endParaRPr lang="en-US" sz="4000" spc="5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1129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demi-goddess; holds Odysseus on her island for 7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Penelope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Calypso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Paris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Scylla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96903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B. Calypso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828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729" y="496520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dirty="0"/>
              <a:t>What happens immediately after Odysseus strings the bow?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930" y="2133600"/>
            <a:ext cx="11015330" cy="4724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A</a:t>
            </a:r>
            <a:r>
              <a:rPr lang="en-US" sz="4400" dirty="0"/>
              <a:t>. Odysseus kills all the suitors</a:t>
            </a:r>
          </a:p>
          <a:p>
            <a:r>
              <a:rPr lang="en-US" sz="4400" dirty="0"/>
              <a:t>B. Zeus thunders above</a:t>
            </a:r>
          </a:p>
          <a:p>
            <a:r>
              <a:rPr lang="en-US" sz="4400" dirty="0"/>
              <a:t>C. He transforms from a beggar back to himself</a:t>
            </a:r>
          </a:p>
          <a:p>
            <a:r>
              <a:rPr lang="en-US" sz="4400" dirty="0"/>
              <a:t>D. He hugs Telemachus and Telemachus welcomes him home</a:t>
            </a:r>
            <a:r>
              <a:rPr lang="en-US" sz="4400" dirty="0" smtClean="0"/>
              <a:t>.</a:t>
            </a:r>
            <a:r>
              <a:rPr lang="en-US" sz="4400" dirty="0"/>
              <a:t> 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03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729" y="496520"/>
            <a:ext cx="8911687" cy="1280890"/>
          </a:xfrm>
        </p:spPr>
        <p:txBody>
          <a:bodyPr>
            <a:noAutofit/>
          </a:bodyPr>
          <a:lstStyle/>
          <a:p>
            <a:r>
              <a:rPr lang="en-US" sz="4400" dirty="0"/>
              <a:t>What happens immediately after Odysseus strings the bow?</a:t>
            </a:r>
            <a:br>
              <a:rPr lang="en-US" sz="4400" dirty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930" y="2133600"/>
            <a:ext cx="11015330" cy="4724400"/>
          </a:xfrm>
        </p:spPr>
        <p:txBody>
          <a:bodyPr>
            <a:noAutofit/>
          </a:bodyPr>
          <a:lstStyle/>
          <a:p>
            <a:r>
              <a:rPr lang="en-US" sz="4400" dirty="0" smtClean="0"/>
              <a:t>B</a:t>
            </a:r>
            <a:r>
              <a:rPr lang="en-US" sz="4400" dirty="0"/>
              <a:t>. Zeus </a:t>
            </a:r>
            <a:r>
              <a:rPr lang="en-US" sz="4400"/>
              <a:t>thunders </a:t>
            </a:r>
            <a:r>
              <a:rPr lang="en-US" sz="4400" smtClean="0"/>
              <a:t>above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1115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Odysseus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A. Rome</a:t>
            </a:r>
          </a:p>
          <a:p>
            <a:r>
              <a:rPr lang="en-US" sz="4400" dirty="0"/>
              <a:t>B. </a:t>
            </a:r>
            <a:r>
              <a:rPr lang="en-US" sz="4400" dirty="0" err="1"/>
              <a:t>Ithica</a:t>
            </a:r>
            <a:endParaRPr lang="en-US" sz="4400" dirty="0"/>
          </a:p>
          <a:p>
            <a:r>
              <a:rPr lang="en-US" sz="4400" dirty="0"/>
              <a:t>C. Troy</a:t>
            </a:r>
          </a:p>
          <a:p>
            <a:r>
              <a:rPr lang="en-US" sz="4400" dirty="0"/>
              <a:t>D. </a:t>
            </a:r>
            <a:r>
              <a:rPr lang="en-US" sz="4400" dirty="0" err="1"/>
              <a:t>Aeaea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32520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Where is Odysseus from?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</a:t>
            </a:r>
            <a:r>
              <a:rPr lang="en-US" sz="4400" dirty="0"/>
              <a:t>. </a:t>
            </a:r>
            <a:r>
              <a:rPr lang="en-US" sz="4400" dirty="0" err="1"/>
              <a:t>Ithica</a:t>
            </a:r>
            <a:endParaRPr lang="en-US" sz="4400" dirty="0"/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461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original ‘author’ or collector of the tales of Odysseus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Odysseus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Argos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Telemachus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Homer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713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A. </a:t>
            </a:r>
            <a:r>
              <a:rPr lang="en-US" sz="7200" dirty="0" err="1" smtClean="0"/>
              <a:t>Polyphemus</a:t>
            </a:r>
            <a:endParaRPr lang="en-US" sz="7200" dirty="0" smtClean="0"/>
          </a:p>
          <a:p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3937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original ‘author’ or collector of the tales of Odysseus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Homer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198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032" y="178633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a muse?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523" y="1459523"/>
            <a:ext cx="11277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A. spirits that inspire artists to create godly works</a:t>
            </a:r>
          </a:p>
          <a:p>
            <a:pPr marL="0" indent="0">
              <a:buNone/>
            </a:pPr>
            <a:r>
              <a:rPr lang="en-US" sz="4400" dirty="0"/>
              <a:t>B. one of the nine daughters of the god Aeolus</a:t>
            </a:r>
          </a:p>
          <a:p>
            <a:pPr marL="0" indent="0">
              <a:buNone/>
            </a:pPr>
            <a:r>
              <a:rPr lang="en-US" sz="4400" dirty="0"/>
              <a:t>C. a musical note sung by the gods</a:t>
            </a:r>
          </a:p>
          <a:p>
            <a:pPr marL="0" indent="0">
              <a:buNone/>
            </a:pPr>
            <a:r>
              <a:rPr lang="en-US" sz="4400" dirty="0"/>
              <a:t>D. spirits that inspire tremendous bravery in soldiers.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580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032" y="178633"/>
            <a:ext cx="8911687" cy="128089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is a muse?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523" y="1459523"/>
            <a:ext cx="11277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/>
              <a:t>A. spirits that inspire artists to create godly works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19785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witch who tries to turn Odysseus’ men into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Circe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Penelope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Aeolus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Athena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5590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witch who tries to turn Odysseus’ men into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Circe</a:t>
            </a:r>
          </a:p>
        </p:txBody>
      </p:sp>
    </p:spTree>
    <p:extLst>
      <p:ext uri="{BB962C8B-B14F-4D97-AF65-F5344CB8AC3E}">
        <p14:creationId xmlns:p14="http://schemas.microsoft.com/office/powerpoint/2010/main" val="31124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Odysseus’ wife; faithful to the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Penelope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Cicones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Scylla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Calypso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703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Odysseus’ wife; faithful to the last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Penelope</a:t>
            </a:r>
          </a:p>
        </p:txBody>
      </p:sp>
    </p:spTree>
    <p:extLst>
      <p:ext uri="{BB962C8B-B14F-4D97-AF65-F5344CB8AC3E}">
        <p14:creationId xmlns:p14="http://schemas.microsoft.com/office/powerpoint/2010/main" val="33491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Inhabitants of the first city Odysseus reaches after </a:t>
            </a:r>
            <a:r>
              <a:rPr lang="en-US" dirty="0" smtClean="0"/>
              <a:t>Troy; they fight men on the beach and don’t listen to Odysseus’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Scylla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Ithica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Cicones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Athens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9345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Inhabitants of the first city Odysseus reaches after </a:t>
            </a:r>
            <a:r>
              <a:rPr lang="en-US" dirty="0" smtClean="0"/>
              <a:t>Troy; they fight men on the beach and don’t listen to Odysseus’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C. </a:t>
            </a:r>
            <a:r>
              <a:rPr lang="en-US" sz="4800" dirty="0" err="1" smtClean="0"/>
              <a:t>Cicones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8244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Goddess of Wisdom; Odysseus is her favorite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Hera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Aphrodite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Zeus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Athena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3697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Odysseus’ dog, who dies when he finally sees his master again.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Argos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Paris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Eumaeus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Poseidon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1005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Goddess of Wisdom; Odysseus is her favorite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Athena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1893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Odysseus’ son; helps him take revenge on the suitors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Aeolus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Teiresias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Telemachus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Eumaeus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101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Odysseus’ son; helps him take revenge on the suitors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C. Telemachus</a:t>
            </a:r>
          </a:p>
        </p:txBody>
      </p:sp>
    </p:spTree>
    <p:extLst>
      <p:ext uri="{BB962C8B-B14F-4D97-AF65-F5344CB8AC3E}">
        <p14:creationId xmlns:p14="http://schemas.microsoft.com/office/powerpoint/2010/main" val="1365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of the winds; gives Odysseus a bag of storms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Homer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Aeolus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Circe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Helios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5024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King of the winds; gives Odysseus a bag of storms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B. Aeolus</a:t>
            </a:r>
          </a:p>
          <a:p>
            <a:pPr marL="514350" indent="-514350">
              <a:buFont typeface="+mj-lt"/>
              <a:buAutoNum type="alpha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905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monster with snake-like heads; takes a man for each mouth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err="1" smtClean="0"/>
              <a:t>Cicones</a:t>
            </a:r>
            <a:endParaRPr lang="en-US" sz="4800" dirty="0" smtClean="0"/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Circe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Aeolus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Scylla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7190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monster with snake-like heads; takes a man for each mouth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Scylla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601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blind prophet; once the Prince of Thebes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Teiresias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Aeolus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Cicones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Homer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66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blind prophet; once the Prince of Thebes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Teiresias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896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Charybdis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77" y="2133600"/>
            <a:ext cx="10855569" cy="47244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A. a whirlpool that constantly churns just past the strait of Scylla.</a:t>
            </a:r>
          </a:p>
          <a:p>
            <a:r>
              <a:rPr lang="en-US" sz="4000" dirty="0"/>
              <a:t>B. a monster that opens her mouth creating a whirlpool that devours all above her.</a:t>
            </a:r>
          </a:p>
          <a:p>
            <a:r>
              <a:rPr lang="en-US" sz="4000" dirty="0"/>
              <a:t>C. a twin of Scylla that stays hidden under the water.</a:t>
            </a:r>
          </a:p>
          <a:p>
            <a:r>
              <a:rPr lang="en-US" sz="4000" dirty="0"/>
              <a:t>D. a god that is angry at Odysseus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1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Odysseus’ dog, who dies when he finally sees his master again.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 smtClean="0"/>
              <a:t>Argos</a:t>
            </a:r>
          </a:p>
        </p:txBody>
      </p:sp>
    </p:spTree>
    <p:extLst>
      <p:ext uri="{BB962C8B-B14F-4D97-AF65-F5344CB8AC3E}">
        <p14:creationId xmlns:p14="http://schemas.microsoft.com/office/powerpoint/2010/main" val="310732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Describe Charybdis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077" y="2133600"/>
            <a:ext cx="10855569" cy="472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</a:t>
            </a:r>
            <a:r>
              <a:rPr lang="en-US" sz="4000" dirty="0"/>
              <a:t>. a monster that opens her mouth creating a whirlpool that devours all above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85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men Odysseus send to meet the Lotus Eaters all eat lotus flowers. They then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fall </a:t>
            </a:r>
            <a:r>
              <a:rPr lang="en-US" sz="4800" dirty="0"/>
              <a:t>ill and die					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are </a:t>
            </a:r>
            <a:r>
              <a:rPr lang="en-US" sz="4800" dirty="0"/>
              <a:t>thrown into a volcano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are </a:t>
            </a:r>
            <a:r>
              <a:rPr lang="en-US" sz="4800" dirty="0"/>
              <a:t>tortured by </a:t>
            </a:r>
            <a:r>
              <a:rPr lang="en-US" sz="4800" dirty="0" smtClean="0"/>
              <a:t>the Lotus </a:t>
            </a:r>
            <a:r>
              <a:rPr lang="en-US" sz="4800" dirty="0"/>
              <a:t>Eaters		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forgot </a:t>
            </a:r>
            <a:r>
              <a:rPr lang="en-US" sz="4800" dirty="0"/>
              <a:t>their homeland</a:t>
            </a:r>
          </a:p>
        </p:txBody>
      </p:sp>
    </p:spTree>
    <p:extLst>
      <p:ext uri="{BB962C8B-B14F-4D97-AF65-F5344CB8AC3E}">
        <p14:creationId xmlns:p14="http://schemas.microsoft.com/office/powerpoint/2010/main" val="317989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men Odysseus send to meet the Lotus Eaters all eat lotus flowers. They then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forgot </a:t>
            </a:r>
            <a:r>
              <a:rPr lang="en-US" sz="4800" dirty="0"/>
              <a:t>their homeland</a:t>
            </a:r>
          </a:p>
        </p:txBody>
      </p:sp>
    </p:spTree>
    <p:extLst>
      <p:ext uri="{BB962C8B-B14F-4D97-AF65-F5344CB8AC3E}">
        <p14:creationId xmlns:p14="http://schemas.microsoft.com/office/powerpoint/2010/main" val="9163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Odysseus blind </a:t>
            </a:r>
            <a:r>
              <a:rPr lang="en-US" dirty="0" err="1"/>
              <a:t>Polyphemus</a:t>
            </a:r>
            <a:r>
              <a:rPr lang="en-US" dirty="0"/>
              <a:t> instead of killing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Teiresias</a:t>
            </a:r>
            <a:r>
              <a:rPr lang="en-US" sz="4800" dirty="0" smtClean="0"/>
              <a:t> and Circe have advised him to do so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Odysseus takes pity on the Cyclops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Odysseus does not want to anger Poseidon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Only </a:t>
            </a:r>
            <a:r>
              <a:rPr lang="en-US" sz="4800" dirty="0" err="1" smtClean="0"/>
              <a:t>Polyphemus</a:t>
            </a:r>
            <a:r>
              <a:rPr lang="en-US" sz="4800" dirty="0" smtClean="0"/>
              <a:t> can move the bolder blocking the cave’s entrance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1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Odysseus blind </a:t>
            </a:r>
            <a:r>
              <a:rPr lang="en-US" dirty="0" err="1"/>
              <a:t>Polyphemus</a:t>
            </a:r>
            <a:r>
              <a:rPr lang="en-US" dirty="0"/>
              <a:t> instead of killing him?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Only </a:t>
            </a:r>
            <a:r>
              <a:rPr lang="en-US" sz="4800" dirty="0" err="1" smtClean="0"/>
              <a:t>Polyphemus</a:t>
            </a:r>
            <a:r>
              <a:rPr lang="en-US" sz="4800" dirty="0" smtClean="0"/>
              <a:t> can move the bolder blocking the cave’s entrance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5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 saves his crew from the Sirens’ songs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/>
              <a:t>plugging their ears with </a:t>
            </a:r>
            <a:r>
              <a:rPr lang="en-US" sz="4800" dirty="0" smtClean="0"/>
              <a:t>beeswax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tying them to their </a:t>
            </a:r>
            <a:r>
              <a:rPr lang="en-US" sz="4800" dirty="0" smtClean="0"/>
              <a:t>oars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singing louder than the </a:t>
            </a:r>
            <a:r>
              <a:rPr lang="en-US" sz="4800" dirty="0" smtClean="0"/>
              <a:t>Sirens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800" dirty="0"/>
              <a:t>sailing around Charybdis</a:t>
            </a:r>
          </a:p>
        </p:txBody>
      </p:sp>
    </p:spTree>
    <p:extLst>
      <p:ext uri="{BB962C8B-B14F-4D97-AF65-F5344CB8AC3E}">
        <p14:creationId xmlns:p14="http://schemas.microsoft.com/office/powerpoint/2010/main" val="13437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Odysseus saves his crew from the Sirens’ songs by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800" dirty="0"/>
              <a:t>plugging their ears with </a:t>
            </a:r>
            <a:r>
              <a:rPr lang="en-US" sz="4800" dirty="0" smtClean="0"/>
              <a:t>beeswax</a:t>
            </a:r>
          </a:p>
        </p:txBody>
      </p:sp>
    </p:spTree>
    <p:extLst>
      <p:ext uri="{BB962C8B-B14F-4D97-AF65-F5344CB8AC3E}">
        <p14:creationId xmlns:p14="http://schemas.microsoft.com/office/powerpoint/2010/main" val="25675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Penelope’s archery contest, through how many axes must Odysseus fire his arrow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Twelve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Thirty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lpha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804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Penelope’s archery contest, through how many axes must Odysseus fire his arrow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Twelve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lpha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591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plant makes the sailors forget their desire to return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Lotus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Poppy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Lethe-root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Hemlock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lpha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29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321" y="0"/>
            <a:ext cx="8911687" cy="128089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was NOT a part of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Polyphemus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prayer to his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813" y="1280889"/>
            <a:ext cx="11164187" cy="5332561"/>
          </a:xfrm>
        </p:spPr>
        <p:txBody>
          <a:bodyPr>
            <a:noAutofit/>
          </a:bodyPr>
          <a:lstStyle/>
          <a:p>
            <a:r>
              <a:rPr lang="en-US" sz="4400" dirty="0"/>
              <a:t>a. The Odysseus would return under strange sails.</a:t>
            </a:r>
          </a:p>
          <a:p>
            <a:r>
              <a:rPr lang="en-US" sz="4400" dirty="0"/>
              <a:t>	b. He would come home to find his wife married to someone else</a:t>
            </a:r>
          </a:p>
          <a:p>
            <a:r>
              <a:rPr lang="en-US" sz="4400" dirty="0"/>
              <a:t>	c. He would lose all his men</a:t>
            </a:r>
          </a:p>
          <a:p>
            <a:r>
              <a:rPr lang="en-US" sz="4400" dirty="0"/>
              <a:t>	d. It would take him a long time to get home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378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plant makes the sailors forget their desire to return home?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Lotus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914400">
              <a:buFont typeface="+mj-lt"/>
              <a:buAutoNum type="alphaU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3459921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is Odysseus able to listen safely to the Sirens’ song?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6470" cy="4724031"/>
          </a:xfrm>
        </p:spPr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has his men bind him to the ship’s mast.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Athena makes the Sirens appear ugly to him.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eats a lotus flower, rending him unable to swim to the Siren’s island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doesn’t listen, he plugs his ears with wax as the ship passes the Siren’s island</a:t>
            </a: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5700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is Odysseus able to listen safely to the Sirens’ song?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06470" cy="4724031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has his men bind him to the ship’s mast</a:t>
            </a: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3779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transforms Odysseus's sailors into pigs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marR="0" lvl="1" indent="-285750">
              <a:spcBef>
                <a:spcPts val="0"/>
              </a:spcBef>
              <a:buFont typeface="+mj-lt"/>
              <a:buAutoNum type="alphaLcPeriod"/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Calypso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buFont typeface="+mj-lt"/>
              <a:buAutoNum type="alphaLcPeriod"/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Athena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buFont typeface="+mj-lt"/>
              <a:buAutoNum type="alphaLcPeriod"/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Poseidon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buFont typeface="+mj-lt"/>
              <a:buAutoNum type="alphaLcPeriod"/>
            </a:pPr>
            <a:r>
              <a:rPr lang="en-US" sz="4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16484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transforms Odysseus's sailors into pigs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marR="0" lvl="1" indent="0">
              <a:spcBef>
                <a:spcPts val="0"/>
              </a:spcBef>
              <a:buNone/>
            </a:pPr>
            <a:r>
              <a:rPr lang="en-US" sz="4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D. Circe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1140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did Odysseus NOT see in the Land of the Dead?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His mother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err="1" smtClean="0"/>
              <a:t>Elpinor</a:t>
            </a:r>
            <a:endParaRPr lang="en-US" sz="4800" dirty="0" smtClean="0"/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Tiresias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4800" dirty="0" smtClean="0"/>
              <a:t>Telemachus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2354939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did Odysseus NOT see in the Land of the Dead?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D. Telemachus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3392368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does Tiresias warn Odysseus not to harm on his voyage?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eagle of the Moon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serpent of the Seas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cattle of the Sun god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badger of the Mountains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7525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does Tiresias warn Odysseus not to harm on his voyage?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The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cattle of the Sun god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02275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Odysseus left Penelope bound for what 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Orinda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Athens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Troy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Sparta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3165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What was NOT a part of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Polyphemus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’ prayer to his father?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	b. He would come home to find his wife married to someone else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605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Odysseus left Penelope bound for what 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Troy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6619580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5724" y="90710"/>
            <a:ext cx="8911687" cy="128089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What prophecy of </a:t>
            </a:r>
            <a:r>
              <a:rPr lang="en-US" dirty="0" err="1"/>
              <a:t>Teiresias</a:t>
            </a:r>
            <a:r>
              <a:rPr lang="en-US" dirty="0"/>
              <a:t> and Circe does Odysseus withhold from his men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9905999" cy="4608513"/>
          </a:xfrm>
        </p:spPr>
        <p:txBody>
          <a:bodyPr>
            <a:noAutofit/>
          </a:bodyPr>
          <a:lstStyle/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000" dirty="0"/>
              <a:t>Odysseus and his crew will return triumphant to Ithaca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000" dirty="0"/>
              <a:t>The sailor’s epic adventure will last another ten years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000" dirty="0"/>
              <a:t>Only Odysseus will survive and return home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000" dirty="0"/>
              <a:t>Poseidon will capsize their ship near </a:t>
            </a:r>
            <a:r>
              <a:rPr lang="en-US" sz="4000" dirty="0" smtClean="0"/>
              <a:t>Charybdis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426925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prophecy of </a:t>
            </a:r>
            <a:r>
              <a:rPr lang="en-US" dirty="0" err="1"/>
              <a:t>Teiresias</a:t>
            </a:r>
            <a:r>
              <a:rPr lang="en-US" dirty="0"/>
              <a:t> and Circe does Odysseus withhold from his men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Autofit/>
          </a:bodyPr>
          <a:lstStyle/>
          <a:p>
            <a:pPr marL="457200" marR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000" dirty="0" smtClean="0"/>
              <a:t>C. Only </a:t>
            </a:r>
            <a:r>
              <a:rPr lang="en-US" sz="4000" dirty="0"/>
              <a:t>Odysseus will survive and return </a:t>
            </a:r>
            <a:r>
              <a:rPr lang="en-US" sz="4000" dirty="0" smtClean="0"/>
              <a:t>home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065827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goddess often assists Odysseus and Telemachus?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Calypso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Athena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Zeus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50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goddess often assists Odysseus and Telemachus?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Athena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2698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Why does Poseidon hate Odysseus?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does not respect the sea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does not respect the gods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tricked him with a disguise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Odysseus blinded his son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10039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Why does Poseidon hate Odysseus?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7293"/>
            <a:ext cx="10515600" cy="4709670"/>
          </a:xfrm>
        </p:spPr>
        <p:txBody>
          <a:bodyPr>
            <a:no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Odysseus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blinded his son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3736343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800"/>
              </a:spcAft>
            </a:pPr>
            <a:r>
              <a:rPr lang="en-US" dirty="0"/>
              <a:t>Who joins Odysseus in the fight against the suitors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2006600"/>
            <a:ext cx="10653712" cy="3904622"/>
          </a:xfrm>
        </p:spPr>
        <p:txBody>
          <a:bodyPr>
            <a:normAutofit fontScale="85000" lnSpcReduction="20000"/>
          </a:bodyPr>
          <a:lstStyle/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800" dirty="0"/>
              <a:t>the swineherd, the shepherd, and the cowherd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800" dirty="0"/>
              <a:t>Penelope, her maids, and </a:t>
            </a:r>
            <a:r>
              <a:rPr lang="en-US" sz="4800" dirty="0" err="1"/>
              <a:t>Eurycleia</a:t>
            </a:r>
            <a:endParaRPr lang="en-US" sz="4800" dirty="0"/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800" dirty="0"/>
              <a:t>Telemachus, Penelope, </a:t>
            </a:r>
            <a:r>
              <a:rPr lang="en-US" sz="4800" dirty="0" smtClean="0"/>
              <a:t>Athena, and </a:t>
            </a:r>
            <a:r>
              <a:rPr lang="en-US" sz="4800" dirty="0"/>
              <a:t>Argos</a:t>
            </a: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US" sz="4800" dirty="0"/>
              <a:t>Telemachus, </a:t>
            </a:r>
            <a:r>
              <a:rPr lang="en-US" sz="4800" dirty="0" err="1" smtClean="0"/>
              <a:t>Eumaeus</a:t>
            </a:r>
            <a:r>
              <a:rPr lang="en-US" sz="4800" dirty="0" smtClean="0"/>
              <a:t>, the swineherd and Athena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889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1200"/>
              </a:spcBef>
              <a:spcAft>
                <a:spcPts val="800"/>
              </a:spcAft>
            </a:pPr>
            <a:r>
              <a:rPr lang="en-US" dirty="0"/>
              <a:t>Who joins Odysseus in the fight against the suitors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2006600"/>
            <a:ext cx="10653712" cy="3904622"/>
          </a:xfrm>
        </p:spPr>
        <p:txBody>
          <a:bodyPr>
            <a:normAutofit/>
          </a:bodyPr>
          <a:lstStyle/>
          <a:p>
            <a:pPr marL="457200" marR="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4800" dirty="0" smtClean="0"/>
              <a:t>D. Telemachus</a:t>
            </a:r>
            <a:r>
              <a:rPr lang="en-US" sz="4800" dirty="0"/>
              <a:t>, </a:t>
            </a:r>
            <a:r>
              <a:rPr lang="en-US" sz="4800" dirty="0" err="1" smtClean="0"/>
              <a:t>Eumaeus</a:t>
            </a:r>
            <a:r>
              <a:rPr lang="en-US" sz="4800" dirty="0" smtClean="0"/>
              <a:t>, the swineherd and Athena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2292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long does Odysseus spend on Calypso’s island?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One year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Seven years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 years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years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726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 god, tends cattle on the island of </a:t>
            </a:r>
            <a:r>
              <a:rPr lang="en-US" dirty="0" err="1" smtClean="0"/>
              <a:t>Thrinakia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Teiresias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Telemachus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Helios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Homer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How long does Odysseus spend on Calypso’s island?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Seven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years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15058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is the name of Poseidon’s 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Polyphemus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Cyclops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Laertes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Antinous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8676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is the name of Poseidon’s son?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Polyphemus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9960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According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to legend, Homer lacked which of the following senses?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Taste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Touch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Sight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Hearing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2889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According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to legend, Homer lacked which of the following senses?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Sight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598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is the Greek word for hospitality?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Dactylic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Xenia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Warrior Princess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Nostos</a:t>
            </a:r>
            <a:endParaRPr lang="en-US" sz="4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49897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What is the Greek word for hospitality?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Xenia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01502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immortal rules over the other gods?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Athena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Poseidon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Zeus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Helios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27604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Which immortal rules over the other gods?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Zeus</a:t>
            </a:r>
            <a:endParaRPr lang="en-US" sz="4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62044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marR="0" lvl="0" indent="-342900">
              <a:spcBef>
                <a:spcPts val="1200"/>
              </a:spcBef>
              <a:spcAft>
                <a:spcPts val="800"/>
              </a:spcAft>
            </a:pPr>
            <a:r>
              <a:rPr lang="en-US" dirty="0"/>
              <a:t>Odysseus executes the maids because </a:t>
            </a:r>
            <a:r>
              <a:rPr lang="en-US" dirty="0" smtClean="0"/>
              <a:t>they…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42950" marR="0" lvl="1" indent="-28575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4400" dirty="0"/>
              <a:t>associated with the suitors</a:t>
            </a:r>
          </a:p>
          <a:p>
            <a:pPr marL="742950" marR="0" lvl="1" indent="-28575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4400" dirty="0"/>
              <a:t>revealed Odysseus’ identity</a:t>
            </a:r>
          </a:p>
          <a:p>
            <a:pPr marL="742950" marR="0" lvl="1" indent="-28575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4400" dirty="0"/>
              <a:t>neglected the dog, Argos</a:t>
            </a:r>
          </a:p>
          <a:p>
            <a:pPr marL="742950" marR="0" lvl="1" indent="-285750">
              <a:lnSpc>
                <a:spcPct val="100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sz="4400" dirty="0" smtClean="0"/>
              <a:t>ridiculed Penelope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919851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511</TotalTime>
  <Words>2815</Words>
  <Application>Microsoft Office PowerPoint</Application>
  <PresentationFormat>Widescreen</PresentationFormat>
  <Paragraphs>461</Paragraphs>
  <Slides>134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42" baseType="lpstr">
      <vt:lpstr>Arial</vt:lpstr>
      <vt:lpstr>Calibri</vt:lpstr>
      <vt:lpstr>Cambria</vt:lpstr>
      <vt:lpstr>Century Gothic</vt:lpstr>
      <vt:lpstr>Georgia</vt:lpstr>
      <vt:lpstr>Times New Roman</vt:lpstr>
      <vt:lpstr>Wingdings 3</vt:lpstr>
      <vt:lpstr>Wisp</vt:lpstr>
      <vt:lpstr>Who tried to get out of fighting in the war by acting crazy?</vt:lpstr>
      <vt:lpstr>PowerPoint Presentation</vt:lpstr>
      <vt:lpstr>Name the Cyclops whom Odysseus blinds.</vt:lpstr>
      <vt:lpstr>PowerPoint Presentation</vt:lpstr>
      <vt:lpstr>Odysseus’ dog, who dies when he finally sees his master again.</vt:lpstr>
      <vt:lpstr>Odysseus’ dog, who dies when he finally sees his master again.</vt:lpstr>
      <vt:lpstr>What was NOT a part of Polyphemus’ prayer to his father?</vt:lpstr>
      <vt:lpstr>What was NOT a part of Polyphemus’ prayer to his father?</vt:lpstr>
      <vt:lpstr>The sun god, tends cattle on the island of Thrinakia</vt:lpstr>
      <vt:lpstr>PowerPoint Presentation</vt:lpstr>
      <vt:lpstr>A whirlpool monster on the strait of Messina</vt:lpstr>
      <vt:lpstr>PowerPoint Presentation</vt:lpstr>
      <vt:lpstr>The Prince of Troy, starts the war over a woman</vt:lpstr>
      <vt:lpstr>PowerPoint Presentation</vt:lpstr>
      <vt:lpstr>How many suitors must Odysseus battle when he returns to Ithica? </vt:lpstr>
      <vt:lpstr>How many suitors must Odysseus battle when he returns to Ithica? </vt:lpstr>
      <vt:lpstr>The God of the Sea; refuses to allow Odysseus home</vt:lpstr>
      <vt:lpstr>PowerPoint Presentation</vt:lpstr>
      <vt:lpstr>Who does Zeus send to rescue Odysseus from Circe?</vt:lpstr>
      <vt:lpstr>Who does Zeus send to rescue Odysseus from Circe?</vt:lpstr>
      <vt:lpstr>Odysseus’ old faithful friend; a swineherd in Ithaca</vt:lpstr>
      <vt:lpstr>PowerPoint Presentation</vt:lpstr>
      <vt:lpstr>Who is the god of earthquakes?</vt:lpstr>
      <vt:lpstr>Who is the god of earthquakes?</vt:lpstr>
      <vt:lpstr>King of Phaeacia; sends Odysseus home in one of his own ships</vt:lpstr>
      <vt:lpstr>PowerPoint Presentation</vt:lpstr>
      <vt:lpstr>How does Odysseus kill Antinuous?</vt:lpstr>
      <vt:lpstr>How does Odysseus kill Antinuous?</vt:lpstr>
      <vt:lpstr>Where does Circe send Odysseus, first?</vt:lpstr>
      <vt:lpstr>Where does Circe send Odysseus, first?</vt:lpstr>
      <vt:lpstr>An epic simile is different from a normal simile in that an epic simile…</vt:lpstr>
      <vt:lpstr>An epic simile is different from a normal simile in that an epic simile…</vt:lpstr>
      <vt:lpstr>A demi-goddess; holds Odysseus on her island for 7 years</vt:lpstr>
      <vt:lpstr>PowerPoint Presentation</vt:lpstr>
      <vt:lpstr>What happens immediately after Odysseus strings the bow? </vt:lpstr>
      <vt:lpstr>What happens immediately after Odysseus strings the bow? </vt:lpstr>
      <vt:lpstr>Where is Odysseus from?</vt:lpstr>
      <vt:lpstr>Where is Odysseus from?</vt:lpstr>
      <vt:lpstr>The original ‘author’ or collector of the tales of Odysseus</vt:lpstr>
      <vt:lpstr>The original ‘author’ or collector of the tales of Odysseus</vt:lpstr>
      <vt:lpstr>What is a muse?</vt:lpstr>
      <vt:lpstr>What is a muse?</vt:lpstr>
      <vt:lpstr>A witch who tries to turn Odysseus’ men into animals</vt:lpstr>
      <vt:lpstr>A witch who tries to turn Odysseus’ men into animals</vt:lpstr>
      <vt:lpstr>Odysseus’ wife; faithful to the last</vt:lpstr>
      <vt:lpstr>Odysseus’ wife; faithful to the last</vt:lpstr>
      <vt:lpstr>Inhabitants of the first city Odysseus reaches after Troy; they fight men on the beach and don’t listen to Odysseus’ orders</vt:lpstr>
      <vt:lpstr>Inhabitants of the first city Odysseus reaches after Troy; they fight men on the beach and don’t listen to Odysseus’ orders</vt:lpstr>
      <vt:lpstr>Goddess of Wisdom; Odysseus is her favorite</vt:lpstr>
      <vt:lpstr>Goddess of Wisdom; Odysseus is her favorite</vt:lpstr>
      <vt:lpstr>Odysseus’ son; helps him take revenge on the suitors</vt:lpstr>
      <vt:lpstr>Odysseus’ son; helps him take revenge on the suitors</vt:lpstr>
      <vt:lpstr>King of the winds; gives Odysseus a bag of storms</vt:lpstr>
      <vt:lpstr>King of the winds; gives Odysseus a bag of storms</vt:lpstr>
      <vt:lpstr>A monster with snake-like heads; takes a man for each mouth</vt:lpstr>
      <vt:lpstr>A monster with snake-like heads; takes a man for each mouth</vt:lpstr>
      <vt:lpstr>The blind prophet; once the Prince of Thebes</vt:lpstr>
      <vt:lpstr>The blind prophet; once the Prince of Thebes</vt:lpstr>
      <vt:lpstr>Describe Charybdis</vt:lpstr>
      <vt:lpstr>Describe Charybdis</vt:lpstr>
      <vt:lpstr>The three men Odysseus send to meet the Lotus Eaters all eat lotus flowers. They then . . </vt:lpstr>
      <vt:lpstr>The three men Odysseus send to meet the Lotus Eaters all eat lotus flowers. They then . . </vt:lpstr>
      <vt:lpstr>Why does Odysseus blind Polyphemus instead of killing him?</vt:lpstr>
      <vt:lpstr>Why does Odysseus blind Polyphemus instead of killing him?</vt:lpstr>
      <vt:lpstr>Odysseus saves his crew from the Sirens’ songs by</vt:lpstr>
      <vt:lpstr>Odysseus saves his crew from the Sirens’ songs by</vt:lpstr>
      <vt:lpstr>In Penelope’s archery contest, through how many axes must Odysseus fire his arrow?</vt:lpstr>
      <vt:lpstr>In Penelope’s archery contest, through how many axes must Odysseus fire his arrow?</vt:lpstr>
      <vt:lpstr>Which plant makes the sailors forget their desire to return home?</vt:lpstr>
      <vt:lpstr>Which plant makes the sailors forget their desire to return home?</vt:lpstr>
      <vt:lpstr>How is Odysseus able to listen safely to the Sirens’ song?</vt:lpstr>
      <vt:lpstr>How is Odysseus able to listen safely to the Sirens’ song?</vt:lpstr>
      <vt:lpstr>Who transforms Odysseus's sailors into pigs?</vt:lpstr>
      <vt:lpstr>Who transforms Odysseus's sailors into pigs?</vt:lpstr>
      <vt:lpstr>Who did Odysseus NOT see in the Land of the Dead?</vt:lpstr>
      <vt:lpstr>Who did Odysseus NOT see in the Land of the Dead?</vt:lpstr>
      <vt:lpstr>What does Tiresias warn Odysseus not to harm on his voyage?</vt:lpstr>
      <vt:lpstr>What does Tiresias warn Odysseus not to harm on his voyage?</vt:lpstr>
      <vt:lpstr>Odysseus left Penelope bound for what city?</vt:lpstr>
      <vt:lpstr>Odysseus left Penelope bound for what city?</vt:lpstr>
      <vt:lpstr>What prophecy of Teiresias and Circe does Odysseus withhold from his men?</vt:lpstr>
      <vt:lpstr>What prophecy of Teiresias and Circe does Odysseus withhold from his men?</vt:lpstr>
      <vt:lpstr>Which goddess often assists Odysseus and Telemachus?</vt:lpstr>
      <vt:lpstr>Which goddess often assists Odysseus and Telemachus?</vt:lpstr>
      <vt:lpstr>Why does Poseidon hate Odysseus?</vt:lpstr>
      <vt:lpstr>Why does Poseidon hate Odysseus?</vt:lpstr>
      <vt:lpstr>Who joins Odysseus in the fight against the suitors?</vt:lpstr>
      <vt:lpstr>Who joins Odysseus in the fight against the suitors?</vt:lpstr>
      <vt:lpstr>How long does Odysseus spend on Calypso’s island?</vt:lpstr>
      <vt:lpstr>How long does Odysseus spend on Calypso’s island?</vt:lpstr>
      <vt:lpstr>What is the name of Poseidon’s son?</vt:lpstr>
      <vt:lpstr>What is the name of Poseidon’s son?</vt:lpstr>
      <vt:lpstr>According to legend, Homer lacked which of the following senses?</vt:lpstr>
      <vt:lpstr>According to legend, Homer lacked which of the following senses?</vt:lpstr>
      <vt:lpstr>What is the Greek word for hospitality?</vt:lpstr>
      <vt:lpstr>What is the Greek word for hospitality?</vt:lpstr>
      <vt:lpstr>Which immortal rules over the other gods?</vt:lpstr>
      <vt:lpstr>Which immortal rules over the other gods?</vt:lpstr>
      <vt:lpstr>Odysseus executes the maids because they…</vt:lpstr>
      <vt:lpstr>Odysseus executes the maids because they…</vt:lpstr>
      <vt:lpstr>What name does Odysseus first give to Polyphemus?</vt:lpstr>
      <vt:lpstr>What name does Odysseus first give to Polyphemus?</vt:lpstr>
      <vt:lpstr>How did Penelope trick the suitors with the weaving of the shroud?</vt:lpstr>
      <vt:lpstr>How did Penelope trick the suitors with the weaving of the shroud?</vt:lpstr>
      <vt:lpstr>Which suitor dies first?</vt:lpstr>
      <vt:lpstr>Which suitor dies first?</vt:lpstr>
      <vt:lpstr>Which suitor rallies the rest to fight against Odysseus?</vt:lpstr>
      <vt:lpstr>Which suitor rallies the rest to fight against Odysseus?</vt:lpstr>
      <vt:lpstr>What does Odysseus disguise himself as when he returns home?</vt:lpstr>
      <vt:lpstr>What does Odysseus disguise himself as when he returns home?</vt:lpstr>
      <vt:lpstr>Who is Odysseus’ father?</vt:lpstr>
      <vt:lpstr>Who is Odysseus’ father?</vt:lpstr>
      <vt:lpstr>Why does Telemachus think that Odysseus is a god after they first reunite?</vt:lpstr>
      <vt:lpstr>Why does Telemachus think that Odysseus is a god after they first reunite?</vt:lpstr>
      <vt:lpstr>How did Telemachus feel when first reunited with his father?</vt:lpstr>
      <vt:lpstr>How did Telemachus feel when first reunited with his father?</vt:lpstr>
      <vt:lpstr>How did Antinous treat the beggar who was really Odysseus in disguise?</vt:lpstr>
      <vt:lpstr>How did Antinous treat the beggar who was really Odysseus in disguise?</vt:lpstr>
      <vt:lpstr>Which of the following character traits does Penelope reveal in Part 2 of the Odyssey?</vt:lpstr>
      <vt:lpstr>Which of the following character traits does Penelope reveal in Part 2 of the Odyssey?</vt:lpstr>
      <vt:lpstr>Odysseus’ slaughter of the suitors shows that ancient Greece held which of the following cultural values?</vt:lpstr>
      <vt:lpstr>Odysseus’ slaughter of the suitors shows that ancient Greece held which of the following cultural values?</vt:lpstr>
      <vt:lpstr>How does Odysseus respond when Eurymachus offers to repay Odysseus for what the suitors have taken from his house?</vt:lpstr>
      <vt:lpstr>How does Odysseus respond when Eurymachus offers to repay Odysseus for what the suitors have taken from his house?</vt:lpstr>
      <vt:lpstr>What did the suitors plot to do that made Odysseus believe his revenge was justified?</vt:lpstr>
      <vt:lpstr>What did the suitors plot to do that made Odysseus believe his revenge was justified?</vt:lpstr>
      <vt:lpstr>How does the fight between Odysseus and the suitors turn out?</vt:lpstr>
      <vt:lpstr>How does the fight between Odysseus and the suitors turn out?</vt:lpstr>
      <vt:lpstr>Why did Odysseus take equal revenge on all of the suitors?</vt:lpstr>
      <vt:lpstr>Why did Odysseus take equal revenge on all of the suitors?</vt:lpstr>
      <vt:lpstr>What did Odysseus know about his and Penelope’s bed that allowed him to pass her test?</vt:lpstr>
      <vt:lpstr>What did Odysseus know about his and Penelope’s bed that allowed him to pass her test?</vt:lpstr>
      <vt:lpstr>How is Odysseus’ actions in planning revenge on the suitors consistent with his action in earlier episodes of the epic?</vt:lpstr>
      <vt:lpstr>How is Odysseus’ actions in planning revenge on the suitors consistent with his action in earlier episodes of the epic?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Odyssey Review</dc:title>
  <dc:creator>Tyisha Woodcock (Lakeside High)</dc:creator>
  <cp:lastModifiedBy>Tyisha Woodcock (Lakeside High)</cp:lastModifiedBy>
  <cp:revision>46</cp:revision>
  <dcterms:created xsi:type="dcterms:W3CDTF">2016-12-13T17:59:49Z</dcterms:created>
  <dcterms:modified xsi:type="dcterms:W3CDTF">2016-12-16T19:04:03Z</dcterms:modified>
</cp:coreProperties>
</file>